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Arimo"/>
      <p:regular r:id="rId18"/>
      <p:bold r:id="rId19"/>
      <p:italic r:id="rId20"/>
      <p:boldItalic r:id="rId21"/>
    </p:embeddedFont>
    <p:embeddedFont>
      <p:font typeface="Jua"/>
      <p:regular r:id="rId22"/>
    </p:embeddedFont>
    <p:embeddedFont>
      <p:font typeface="Nanum Gothic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B625A46-80E3-49AB-B733-9E29E8700652}">
  <a:tblStyle styleId="{3B625A46-80E3-49AB-B733-9E29E8700652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mo-italic.fntdata"/><Relationship Id="rId11" Type="http://schemas.openxmlformats.org/officeDocument/2006/relationships/slide" Target="slides/slide5.xml"/><Relationship Id="rId22" Type="http://schemas.openxmlformats.org/officeDocument/2006/relationships/font" Target="fonts/Jua-regular.fntdata"/><Relationship Id="rId10" Type="http://schemas.openxmlformats.org/officeDocument/2006/relationships/slide" Target="slides/slide4.xml"/><Relationship Id="rId21" Type="http://schemas.openxmlformats.org/officeDocument/2006/relationships/font" Target="fonts/Arimo-boldItalic.fntdata"/><Relationship Id="rId13" Type="http://schemas.openxmlformats.org/officeDocument/2006/relationships/slide" Target="slides/slide7.xml"/><Relationship Id="rId24" Type="http://schemas.openxmlformats.org/officeDocument/2006/relationships/font" Target="fonts/NanumGothic-bold.fntdata"/><Relationship Id="rId12" Type="http://schemas.openxmlformats.org/officeDocument/2006/relationships/slide" Target="slides/slide6.xml"/><Relationship Id="rId23" Type="http://schemas.openxmlformats.org/officeDocument/2006/relationships/font" Target="fonts/NanumGothic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Arim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Arim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44965c495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g744965c495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44965c495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44965c495_0_5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744965c495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744965c495_0_5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44965c495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g744965c495_0_3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44965c49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g744965c495_0_1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44965c495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744965c495_0_1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44965c495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744965c495_0_1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8d3c6c46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8d3c6c46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8d3c6c46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8d3c6c46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8d3c6c46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78d3c6c46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44965c495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744965c495_0_2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15.png"/><Relationship Id="rId7" Type="http://schemas.openxmlformats.org/officeDocument/2006/relationships/image" Target="../media/image5.png"/><Relationship Id="rId8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ACA8D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3542203" y="1143007"/>
            <a:ext cx="1795387" cy="1795387"/>
          </a:xfrm>
          <a:prstGeom prst="ellipse">
            <a:avLst/>
          </a:prstGeom>
          <a:solidFill>
            <a:srgbClr val="FEF5CE"/>
          </a:solidFill>
          <a:ln cap="flat" cmpd="sng" w="57150">
            <a:solidFill>
              <a:srgbClr val="D4DB6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1975000" y="3151675"/>
            <a:ext cx="5029800" cy="11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2조</a:t>
            </a:r>
            <a:endParaRPr b="1" sz="3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" sz="2400" u="none" cap="none" strike="noStrik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b="1" lang="ko" sz="2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김주현, 김덕현, 김민서, 서묘음, 신은석</a:t>
            </a:r>
            <a:endParaRPr b="1"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6400" y="1234975"/>
            <a:ext cx="1504800" cy="15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2901640" y="2444302"/>
            <a:ext cx="3076500" cy="400500"/>
          </a:xfrm>
          <a:prstGeom prst="ribbon2">
            <a:avLst>
              <a:gd fmla="val 23802" name="adj1"/>
              <a:gd fmla="val 71672" name="adj2"/>
            </a:avLst>
          </a:prstGeom>
          <a:solidFill>
            <a:srgbClr val="FEF5CE"/>
          </a:solidFill>
          <a:ln cap="rnd" cmpd="sng" w="38100">
            <a:solidFill>
              <a:srgbClr val="D4DB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595959"/>
                </a:solidFill>
                <a:latin typeface="Jua"/>
                <a:ea typeface="Jua"/>
                <a:cs typeface="Jua"/>
                <a:sym typeface="Jua"/>
              </a:rPr>
              <a:t>맛집의 민족</a:t>
            </a:r>
            <a:endParaRPr b="1" i="0" sz="1800" u="none" cap="none" strike="noStrike">
              <a:solidFill>
                <a:srgbClr val="595959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"/>
          <p:cNvSpPr/>
          <p:nvPr/>
        </p:nvSpPr>
        <p:spPr>
          <a:xfrm>
            <a:off x="0" y="0"/>
            <a:ext cx="1419300" cy="5143500"/>
          </a:xfrm>
          <a:prstGeom prst="rect">
            <a:avLst/>
          </a:prstGeom>
          <a:solidFill>
            <a:srgbClr val="D4DB6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3" name="Google Shape;223;p23"/>
          <p:cNvSpPr/>
          <p:nvPr/>
        </p:nvSpPr>
        <p:spPr>
          <a:xfrm>
            <a:off x="180000" y="720000"/>
            <a:ext cx="10800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endParaRPr sz="21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24" name="Google Shape;2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9300" y="0"/>
            <a:ext cx="7724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3"/>
          <p:cNvSpPr/>
          <p:nvPr/>
        </p:nvSpPr>
        <p:spPr>
          <a:xfrm>
            <a:off x="180000" y="1800000"/>
            <a:ext cx="1080000" cy="360018"/>
          </a:xfrm>
          <a:prstGeom prst="flowChartTermina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3F3F3F"/>
                </a:solidFill>
              </a:rPr>
              <a:t>WBS</a:t>
            </a:r>
            <a:endParaRPr b="1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"/>
          <p:cNvSpPr/>
          <p:nvPr/>
        </p:nvSpPr>
        <p:spPr>
          <a:xfrm>
            <a:off x="0" y="0"/>
            <a:ext cx="1419300" cy="5143500"/>
          </a:xfrm>
          <a:prstGeom prst="rect">
            <a:avLst/>
          </a:prstGeom>
          <a:solidFill>
            <a:srgbClr val="D4DB6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1" name="Google Shape;231;p24"/>
          <p:cNvSpPr/>
          <p:nvPr/>
        </p:nvSpPr>
        <p:spPr>
          <a:xfrm>
            <a:off x="180000" y="720000"/>
            <a:ext cx="10800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6</a:t>
            </a:r>
            <a:endParaRPr sz="21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32" name="Google Shape;2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9300" y="0"/>
            <a:ext cx="77246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4"/>
          <p:cNvSpPr/>
          <p:nvPr/>
        </p:nvSpPr>
        <p:spPr>
          <a:xfrm>
            <a:off x="180000" y="1800000"/>
            <a:ext cx="1080000" cy="360018"/>
          </a:xfrm>
          <a:prstGeom prst="flowChartTermina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3F3F3F"/>
                </a:solidFill>
              </a:rPr>
              <a:t>Ganttchart</a:t>
            </a:r>
            <a:endParaRPr b="1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E9F0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685675" y="972000"/>
            <a:ext cx="7057800" cy="4028400"/>
          </a:xfrm>
          <a:prstGeom prst="roundRect">
            <a:avLst>
              <a:gd fmla="val 166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782921" y="451759"/>
            <a:ext cx="1928400" cy="515700"/>
          </a:xfrm>
          <a:prstGeom prst="roundRect">
            <a:avLst>
              <a:gd fmla="val 30303" name="adj"/>
            </a:avLst>
          </a:prstGeom>
          <a:solidFill>
            <a:srgbClr val="FACA8D"/>
          </a:solidFill>
          <a:ln cap="flat" cmpd="sng" w="571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 b="1" i="0" sz="11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685676" y="941350"/>
            <a:ext cx="7057800" cy="4091700"/>
          </a:xfrm>
          <a:prstGeom prst="roundRect">
            <a:avLst>
              <a:gd fmla="val 5327" name="adj"/>
            </a:avLst>
          </a:prstGeom>
          <a:noFill/>
          <a:ln cap="flat" cmpd="sng" w="571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1204161" y="1455549"/>
            <a:ext cx="235500" cy="235500"/>
          </a:xfrm>
          <a:prstGeom prst="ellipse">
            <a:avLst/>
          </a:prstGeom>
          <a:noFill/>
          <a:ln cap="flat" cmpd="sng" w="19050">
            <a:solidFill>
              <a:schemeClr val="dk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1204161" y="2357771"/>
            <a:ext cx="235500" cy="235500"/>
          </a:xfrm>
          <a:prstGeom prst="ellipse">
            <a:avLst/>
          </a:prstGeom>
          <a:noFill/>
          <a:ln cap="flat" cmpd="sng" w="19050">
            <a:solidFill>
              <a:schemeClr val="dk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1204161" y="3326400"/>
            <a:ext cx="235500" cy="235500"/>
          </a:xfrm>
          <a:prstGeom prst="ellipse">
            <a:avLst/>
          </a:prstGeom>
          <a:noFill/>
          <a:ln cap="flat" cmpd="sng" w="19050">
            <a:solidFill>
              <a:schemeClr val="dk2">
                <a:alpha val="6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1204161" y="4290651"/>
            <a:ext cx="235500" cy="2355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+</a:t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1525225" y="1296150"/>
            <a:ext cx="2190600" cy="4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666666"/>
                </a:solidFill>
                <a:latin typeface="Malgun Gothic"/>
                <a:ea typeface="Malgun Gothic"/>
                <a:cs typeface="Malgun Gothic"/>
                <a:sym typeface="Malgun Gothic"/>
              </a:rPr>
              <a:t>Step.1  소개</a:t>
            </a:r>
            <a:endParaRPr sz="2400">
              <a:solidFill>
                <a:srgbClr val="666666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1525225" y="2264821"/>
            <a:ext cx="2190600" cy="3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666666"/>
                </a:solidFill>
                <a:latin typeface="Malgun Gothic"/>
                <a:ea typeface="Malgun Gothic"/>
                <a:cs typeface="Malgun Gothic"/>
                <a:sym typeface="Malgun Gothic"/>
              </a:rPr>
              <a:t>Step.2  </a:t>
            </a:r>
            <a:r>
              <a:rPr b="1" lang="ko" sz="2400">
                <a:solidFill>
                  <a:srgbClr val="666666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목적</a:t>
            </a:r>
            <a:endParaRPr sz="2400">
              <a:solidFill>
                <a:srgbClr val="666666"/>
              </a:solidFill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1525225" y="3216905"/>
            <a:ext cx="3370800" cy="4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666666"/>
                </a:solidFill>
                <a:latin typeface="Malgun Gothic"/>
                <a:ea typeface="Malgun Gothic"/>
                <a:cs typeface="Malgun Gothic"/>
                <a:sym typeface="Malgun Gothic"/>
              </a:rPr>
              <a:t>Step.3  Benchmarking</a:t>
            </a:r>
            <a:endParaRPr sz="2400">
              <a:solidFill>
                <a:srgbClr val="666666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1525225" y="4176150"/>
            <a:ext cx="2664300" cy="2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666666"/>
                </a:solidFill>
                <a:latin typeface="Malgun Gothic"/>
                <a:ea typeface="Malgun Gothic"/>
                <a:cs typeface="Malgun Gothic"/>
                <a:sym typeface="Malgun Gothic"/>
              </a:rPr>
              <a:t>Step.4  사용기술</a:t>
            </a:r>
            <a:endParaRPr sz="24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6"/>
          <p:cNvGrpSpPr/>
          <p:nvPr/>
        </p:nvGrpSpPr>
        <p:grpSpPr>
          <a:xfrm>
            <a:off x="4440673" y="517082"/>
            <a:ext cx="1507275" cy="3014606"/>
            <a:chOff x="4581525" y="341245"/>
            <a:chExt cx="2009700" cy="4019475"/>
          </a:xfrm>
        </p:grpSpPr>
        <p:sp>
          <p:nvSpPr>
            <p:cNvPr id="84" name="Google Shape;84;p16"/>
            <p:cNvSpPr/>
            <p:nvPr/>
          </p:nvSpPr>
          <p:spPr>
            <a:xfrm>
              <a:off x="4581525" y="341245"/>
              <a:ext cx="2009700" cy="2009700"/>
            </a:xfrm>
            <a:prstGeom prst="arc">
              <a:avLst>
                <a:gd fmla="val 5165063" name="adj1"/>
                <a:gd fmla="val 2784420" name="adj2"/>
              </a:avLst>
            </a:prstGeom>
            <a:noFill/>
            <a:ln cap="flat" cmpd="sng" w="38100">
              <a:solidFill>
                <a:srgbClr val="FF6F3F"/>
              </a:solidFill>
              <a:prstDash val="solid"/>
              <a:miter lim="800000"/>
              <a:headEnd len="sm" w="sm" type="none"/>
              <a:tailEnd len="med" w="med" type="triangl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5" name="Google Shape;85;p16"/>
            <p:cNvSpPr/>
            <p:nvPr/>
          </p:nvSpPr>
          <p:spPr>
            <a:xfrm>
              <a:off x="4581525" y="2351020"/>
              <a:ext cx="2009700" cy="2009700"/>
            </a:xfrm>
            <a:prstGeom prst="arc">
              <a:avLst>
                <a:gd fmla="val 16240291" name="adj1"/>
                <a:gd fmla="val 76230" name="adj2"/>
              </a:avLst>
            </a:prstGeom>
            <a:noFill/>
            <a:ln cap="flat" cmpd="sng" w="38100">
              <a:solidFill>
                <a:srgbClr val="FF6F3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86" name="Google Shape;86;p16"/>
          <p:cNvSpPr/>
          <p:nvPr/>
        </p:nvSpPr>
        <p:spPr>
          <a:xfrm>
            <a:off x="0" y="0"/>
            <a:ext cx="1419300" cy="5143500"/>
          </a:xfrm>
          <a:prstGeom prst="rect">
            <a:avLst/>
          </a:prstGeom>
          <a:solidFill>
            <a:srgbClr val="D4DB6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180000" y="720000"/>
            <a:ext cx="10800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21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88" name="Google Shape;88;p16"/>
          <p:cNvGrpSpPr/>
          <p:nvPr/>
        </p:nvGrpSpPr>
        <p:grpSpPr>
          <a:xfrm rot="-7200044">
            <a:off x="3772854" y="1677296"/>
            <a:ext cx="1507242" cy="3014540"/>
            <a:chOff x="4581525" y="341245"/>
            <a:chExt cx="2009700" cy="4019475"/>
          </a:xfrm>
        </p:grpSpPr>
        <p:sp>
          <p:nvSpPr>
            <p:cNvPr id="89" name="Google Shape;89;p16"/>
            <p:cNvSpPr/>
            <p:nvPr/>
          </p:nvSpPr>
          <p:spPr>
            <a:xfrm>
              <a:off x="4581525" y="341245"/>
              <a:ext cx="2009700" cy="2009700"/>
            </a:xfrm>
            <a:prstGeom prst="arc">
              <a:avLst>
                <a:gd fmla="val 5165063" name="adj1"/>
                <a:gd fmla="val 2784420" name="adj2"/>
              </a:avLst>
            </a:prstGeom>
            <a:noFill/>
            <a:ln cap="flat" cmpd="sng" w="38100">
              <a:solidFill>
                <a:srgbClr val="D4DB6E"/>
              </a:solidFill>
              <a:prstDash val="solid"/>
              <a:miter lim="800000"/>
              <a:headEnd len="sm" w="sm" type="none"/>
              <a:tailEnd len="med" w="med" type="triangl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4581525" y="2351020"/>
              <a:ext cx="2009700" cy="2009700"/>
            </a:xfrm>
            <a:prstGeom prst="arc">
              <a:avLst>
                <a:gd fmla="val 16240291" name="adj1"/>
                <a:gd fmla="val 76230" name="adj2"/>
              </a:avLst>
            </a:prstGeom>
            <a:noFill/>
            <a:ln cap="flat" cmpd="sng" w="38100">
              <a:solidFill>
                <a:srgbClr val="D4DB6E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91" name="Google Shape;91;p16"/>
          <p:cNvGrpSpPr/>
          <p:nvPr/>
        </p:nvGrpSpPr>
        <p:grpSpPr>
          <a:xfrm rot="7200044">
            <a:off x="5078378" y="1677035"/>
            <a:ext cx="1507242" cy="3014540"/>
            <a:chOff x="4581525" y="341245"/>
            <a:chExt cx="2009700" cy="4019475"/>
          </a:xfrm>
        </p:grpSpPr>
        <p:sp>
          <p:nvSpPr>
            <p:cNvPr id="92" name="Google Shape;92;p16"/>
            <p:cNvSpPr/>
            <p:nvPr/>
          </p:nvSpPr>
          <p:spPr>
            <a:xfrm>
              <a:off x="4581525" y="341245"/>
              <a:ext cx="2009700" cy="2009700"/>
            </a:xfrm>
            <a:prstGeom prst="arc">
              <a:avLst>
                <a:gd fmla="val 5165063" name="adj1"/>
                <a:gd fmla="val 2784420" name="adj2"/>
              </a:avLst>
            </a:prstGeom>
            <a:noFill/>
            <a:ln cap="flat" cmpd="sng" w="38100">
              <a:solidFill>
                <a:srgbClr val="FFA351"/>
              </a:solidFill>
              <a:prstDash val="solid"/>
              <a:miter lim="800000"/>
              <a:headEnd len="sm" w="sm" type="none"/>
              <a:tailEnd len="med" w="med" type="triangl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4581525" y="2351020"/>
              <a:ext cx="2009700" cy="2009700"/>
            </a:xfrm>
            <a:prstGeom prst="arc">
              <a:avLst>
                <a:gd fmla="val 16240291" name="adj1"/>
                <a:gd fmla="val 76230" name="adj2"/>
              </a:avLst>
            </a:prstGeom>
            <a:noFill/>
            <a:ln cap="flat" cmpd="sng" w="38100">
              <a:solidFill>
                <a:srgbClr val="FFA35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94" name="Google Shape;94;p16"/>
          <p:cNvSpPr/>
          <p:nvPr/>
        </p:nvSpPr>
        <p:spPr>
          <a:xfrm>
            <a:off x="5000520" y="1183800"/>
            <a:ext cx="539999" cy="719997"/>
          </a:xfrm>
          <a:custGeom>
            <a:rect b="b" l="l" r="r" t="t"/>
            <a:pathLst>
              <a:path extrusionOk="0" h="3472" w="2831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4600" y="2220000"/>
            <a:ext cx="720000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/>
          <p:nvPr/>
        </p:nvSpPr>
        <p:spPr>
          <a:xfrm>
            <a:off x="4705913" y="2966925"/>
            <a:ext cx="11292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rgbClr val="595959"/>
                </a:solidFill>
                <a:latin typeface="Jua"/>
                <a:ea typeface="Jua"/>
                <a:cs typeface="Jua"/>
                <a:sym typeface="Jua"/>
              </a:rPr>
              <a:t>맛집의 민족</a:t>
            </a:r>
            <a:endParaRPr b="1" sz="1600">
              <a:solidFill>
                <a:srgbClr val="595959"/>
              </a:solidFill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5425" y="2989717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2375" y="2887775"/>
            <a:ext cx="720000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87525" y="3531700"/>
            <a:ext cx="720000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09738" y="517075"/>
            <a:ext cx="720000" cy="7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86800" y="463800"/>
            <a:ext cx="720000" cy="7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/>
          <p:nvPr/>
        </p:nvSpPr>
        <p:spPr>
          <a:xfrm>
            <a:off x="180000" y="1800000"/>
            <a:ext cx="1080000" cy="360018"/>
          </a:xfrm>
          <a:prstGeom prst="flowChartTermina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3F3F3F"/>
                </a:solidFill>
              </a:rPr>
              <a:t>소 개</a:t>
            </a:r>
            <a:endParaRPr b="1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/>
          <p:nvPr/>
        </p:nvSpPr>
        <p:spPr>
          <a:xfrm>
            <a:off x="0" y="0"/>
            <a:ext cx="1419300" cy="5143500"/>
          </a:xfrm>
          <a:prstGeom prst="rect">
            <a:avLst/>
          </a:prstGeom>
          <a:solidFill>
            <a:srgbClr val="D4DB6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80000" y="720000"/>
            <a:ext cx="10800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21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9" name="Google Shape;109;p17"/>
          <p:cNvSpPr/>
          <p:nvPr/>
        </p:nvSpPr>
        <p:spPr>
          <a:xfrm>
            <a:off x="1419300" y="0"/>
            <a:ext cx="7724700" cy="5143500"/>
          </a:xfrm>
          <a:prstGeom prst="roundRect">
            <a:avLst>
              <a:gd fmla="val 166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10" name="Google Shape;110;p17"/>
          <p:cNvGrpSpPr/>
          <p:nvPr/>
        </p:nvGrpSpPr>
        <p:grpSpPr>
          <a:xfrm flipH="1" rot="-5400000">
            <a:off x="5448106" y="1807233"/>
            <a:ext cx="2094450" cy="3169635"/>
            <a:chOff x="6827744" y="1558365"/>
            <a:chExt cx="2228850" cy="4673600"/>
          </a:xfrm>
        </p:grpSpPr>
        <p:sp>
          <p:nvSpPr>
            <p:cNvPr id="111" name="Google Shape;111;p17"/>
            <p:cNvSpPr/>
            <p:nvPr/>
          </p:nvSpPr>
          <p:spPr>
            <a:xfrm>
              <a:off x="7234136" y="1558365"/>
              <a:ext cx="1663709" cy="4051300"/>
            </a:xfrm>
            <a:custGeom>
              <a:rect b="b" l="l" r="r" t="t"/>
              <a:pathLst>
                <a:path extrusionOk="0" h="4051300" w="1663709">
                  <a:moveTo>
                    <a:pt x="0" y="0"/>
                  </a:moveTo>
                  <a:lnTo>
                    <a:pt x="1203671" y="0"/>
                  </a:lnTo>
                  <a:cubicBezTo>
                    <a:pt x="1457743" y="0"/>
                    <a:pt x="1663709" y="205966"/>
                    <a:pt x="1663709" y="460038"/>
                  </a:cubicBezTo>
                  <a:lnTo>
                    <a:pt x="1663709" y="4051300"/>
                  </a:lnTo>
                  <a:lnTo>
                    <a:pt x="457209" y="4051300"/>
                  </a:lnTo>
                  <a:lnTo>
                    <a:pt x="457209" y="457209"/>
                  </a:lnTo>
                  <a:cubicBezTo>
                    <a:pt x="457209" y="204699"/>
                    <a:pt x="252510" y="0"/>
                    <a:pt x="0" y="0"/>
                  </a:cubicBezTo>
                  <a:close/>
                </a:path>
              </a:pathLst>
            </a:custGeom>
            <a:solidFill>
              <a:srgbClr val="FFA35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2" name="Google Shape;112;p17"/>
            <p:cNvSpPr/>
            <p:nvPr/>
          </p:nvSpPr>
          <p:spPr>
            <a:xfrm>
              <a:off x="6827744" y="1558365"/>
              <a:ext cx="863700" cy="9651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FA35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3" name="Google Shape;113;p17"/>
            <p:cNvSpPr/>
            <p:nvPr/>
          </p:nvSpPr>
          <p:spPr>
            <a:xfrm flipH="1" rot="10800000">
              <a:off x="7532594" y="5609765"/>
              <a:ext cx="1524000" cy="622200"/>
            </a:xfrm>
            <a:prstGeom prst="triangle">
              <a:avLst>
                <a:gd fmla="val 50000" name="adj"/>
              </a:avLst>
            </a:prstGeom>
            <a:solidFill>
              <a:srgbClr val="FFA35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14" name="Google Shape;114;p17"/>
          <p:cNvSpPr/>
          <p:nvPr/>
        </p:nvSpPr>
        <p:spPr>
          <a:xfrm rot="5400000">
            <a:off x="3407849" y="509917"/>
            <a:ext cx="1559727" cy="2754884"/>
          </a:xfrm>
          <a:custGeom>
            <a:rect b="b" l="l" r="r" t="t"/>
            <a:pathLst>
              <a:path extrusionOk="0" h="4051300" w="1663709">
                <a:moveTo>
                  <a:pt x="0" y="0"/>
                </a:moveTo>
                <a:lnTo>
                  <a:pt x="1203671" y="0"/>
                </a:lnTo>
                <a:cubicBezTo>
                  <a:pt x="1457743" y="0"/>
                  <a:pt x="1663709" y="205966"/>
                  <a:pt x="1663709" y="460038"/>
                </a:cubicBezTo>
                <a:lnTo>
                  <a:pt x="1663709" y="4051300"/>
                </a:lnTo>
                <a:lnTo>
                  <a:pt x="457209" y="4051300"/>
                </a:lnTo>
                <a:lnTo>
                  <a:pt x="457209" y="457209"/>
                </a:lnTo>
                <a:cubicBezTo>
                  <a:pt x="457209" y="204699"/>
                  <a:pt x="252510" y="0"/>
                  <a:pt x="0" y="0"/>
                </a:cubicBezTo>
                <a:close/>
              </a:path>
            </a:pathLst>
          </a:custGeom>
          <a:solidFill>
            <a:srgbClr val="D4DB6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5" name="Google Shape;115;p17"/>
          <p:cNvSpPr/>
          <p:nvPr/>
        </p:nvSpPr>
        <p:spPr>
          <a:xfrm rot="5400000">
            <a:off x="4832106" y="803783"/>
            <a:ext cx="811200" cy="6549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p17"/>
          <p:cNvSpPr/>
          <p:nvPr/>
        </p:nvSpPr>
        <p:spPr>
          <a:xfrm flipH="1" rot="-5400000">
            <a:off x="1890390" y="1892990"/>
            <a:ext cx="1431900" cy="421800"/>
          </a:xfrm>
          <a:prstGeom prst="triangle">
            <a:avLst>
              <a:gd fmla="val 50000" name="adj"/>
            </a:avLst>
          </a:prstGeom>
          <a:solidFill>
            <a:srgbClr val="D4DB6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3063098" y="1581006"/>
            <a:ext cx="25140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프로젝트</a:t>
            </a:r>
            <a:endParaRPr b="1" sz="24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관리 Tool</a:t>
            </a:r>
            <a:endParaRPr sz="24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5256149" y="3245573"/>
            <a:ext cx="2168400" cy="6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음식점 Waiting</a:t>
            </a:r>
            <a:endParaRPr sz="24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2881675" y="2989285"/>
            <a:ext cx="180000" cy="18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sz="9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0" name="Google Shape;120;p17"/>
          <p:cNvSpPr/>
          <p:nvPr/>
        </p:nvSpPr>
        <p:spPr>
          <a:xfrm>
            <a:off x="2880000" y="4053600"/>
            <a:ext cx="180000" cy="18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sz="9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5580000" y="591291"/>
            <a:ext cx="180000" cy="180000"/>
          </a:xfrm>
          <a:prstGeom prst="ellipse">
            <a:avLst/>
          </a:prstGeom>
          <a:solidFill>
            <a:srgbClr val="FACA8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b="1" sz="9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5580000" y="2065875"/>
            <a:ext cx="180000" cy="180000"/>
          </a:xfrm>
          <a:prstGeom prst="ellipse">
            <a:avLst/>
          </a:prstGeom>
          <a:solidFill>
            <a:srgbClr val="FACA8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b="1" sz="9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3063100" y="2910250"/>
            <a:ext cx="17841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Trello</a:t>
            </a:r>
            <a:endParaRPr b="1"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웹기반의 프로젝트관리 소프트웨어이다.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아이폰, 안드로이드, 웹브라우저에서 이용가능하다.</a:t>
            </a:r>
            <a:endParaRPr sz="900"/>
          </a:p>
        </p:txBody>
      </p:sp>
      <p:sp>
        <p:nvSpPr>
          <p:cNvPr id="124" name="Google Shape;124;p17"/>
          <p:cNvSpPr txBox="1"/>
          <p:nvPr/>
        </p:nvSpPr>
        <p:spPr>
          <a:xfrm>
            <a:off x="3063100" y="3964475"/>
            <a:ext cx="2313300" cy="11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TaskWorld</a:t>
            </a:r>
            <a:endParaRPr b="1"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클라우드 기반의 프로젝트관리 소프트웨어, 그룹웨어, 협업툴이다.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팀원에게 업무를 배정하고, 메시지와 파일을 주고 받고, 프로젝트 성과분석이 가능하다</a:t>
            </a:r>
            <a:endParaRPr sz="900"/>
          </a:p>
        </p:txBody>
      </p:sp>
      <p:sp>
        <p:nvSpPr>
          <p:cNvPr id="125" name="Google Shape;125;p17"/>
          <p:cNvSpPr txBox="1"/>
          <p:nvPr/>
        </p:nvSpPr>
        <p:spPr>
          <a:xfrm>
            <a:off x="5760000" y="502125"/>
            <a:ext cx="2591700" cy="11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Tabling</a:t>
            </a:r>
            <a:endParaRPr b="1"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테이블링은 수기 리스트 작성 필요없이 고객이 직접 태블릿을 통해 대기명단을 접수하고, 매장에서는 대형 디스플레이와 카카오 알림톡을 통해 해당 순번에 고객을 호출할 수 있는 레스토랑 관리 토탈솔루션입니다.</a:t>
            </a:r>
            <a:endParaRPr sz="900"/>
          </a:p>
        </p:txBody>
      </p:sp>
      <p:sp>
        <p:nvSpPr>
          <p:cNvPr id="126" name="Google Shape;126;p17"/>
          <p:cNvSpPr txBox="1"/>
          <p:nvPr/>
        </p:nvSpPr>
        <p:spPr>
          <a:xfrm>
            <a:off x="5760000" y="1980000"/>
            <a:ext cx="25140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순번이</a:t>
            </a:r>
            <a:endParaRPr b="1"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순번접수 후 줄을 서지 않아도 내 입장 순서를 알려주는 스마트한 순번대기 서비스입니다.</a:t>
            </a:r>
            <a:endParaRPr sz="900"/>
          </a:p>
        </p:txBody>
      </p:sp>
      <p:sp>
        <p:nvSpPr>
          <p:cNvPr id="127" name="Google Shape;127;p17"/>
          <p:cNvSpPr/>
          <p:nvPr/>
        </p:nvSpPr>
        <p:spPr>
          <a:xfrm>
            <a:off x="180000" y="1800000"/>
            <a:ext cx="1080000" cy="360018"/>
          </a:xfrm>
          <a:prstGeom prst="flowChartTermina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3F3F3F"/>
                </a:solidFill>
              </a:rPr>
              <a:t>목 적</a:t>
            </a:r>
            <a:endParaRPr b="1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/>
          <p:nvPr/>
        </p:nvSpPr>
        <p:spPr>
          <a:xfrm>
            <a:off x="0" y="0"/>
            <a:ext cx="1419300" cy="5143500"/>
          </a:xfrm>
          <a:prstGeom prst="rect">
            <a:avLst/>
          </a:prstGeom>
          <a:solidFill>
            <a:srgbClr val="D4DB6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3" name="Google Shape;133;p18"/>
          <p:cNvSpPr/>
          <p:nvPr/>
        </p:nvSpPr>
        <p:spPr>
          <a:xfrm>
            <a:off x="180000" y="720000"/>
            <a:ext cx="10800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21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" name="Google Shape;134;p18"/>
          <p:cNvSpPr/>
          <p:nvPr/>
        </p:nvSpPr>
        <p:spPr>
          <a:xfrm>
            <a:off x="6509379" y="1700364"/>
            <a:ext cx="1793100" cy="1793100"/>
          </a:xfrm>
          <a:prstGeom prst="ellipse">
            <a:avLst/>
          </a:prstGeom>
          <a:noFill/>
          <a:ln cap="flat" cmpd="sng" w="76200">
            <a:solidFill>
              <a:srgbClr val="FFA35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5" name="Google Shape;135;p18"/>
          <p:cNvSpPr/>
          <p:nvPr/>
        </p:nvSpPr>
        <p:spPr>
          <a:xfrm>
            <a:off x="2562950" y="772456"/>
            <a:ext cx="2919659" cy="969559"/>
          </a:xfrm>
          <a:custGeom>
            <a:rect b="b" l="l" r="r" t="t"/>
            <a:pathLst>
              <a:path extrusionOk="0" h="1071336" w="3517661">
                <a:moveTo>
                  <a:pt x="535668" y="0"/>
                </a:moveTo>
                <a:lnTo>
                  <a:pt x="2991303" y="0"/>
                </a:lnTo>
                <a:cubicBezTo>
                  <a:pt x="3250164" y="0"/>
                  <a:pt x="3466139" y="183618"/>
                  <a:pt x="3516088" y="427713"/>
                </a:cubicBezTo>
                <a:lnTo>
                  <a:pt x="3517661" y="443309"/>
                </a:lnTo>
                <a:lnTo>
                  <a:pt x="3512924" y="463879"/>
                </a:lnTo>
                <a:cubicBezTo>
                  <a:pt x="3507024" y="472393"/>
                  <a:pt x="3498074" y="478392"/>
                  <a:pt x="3487474" y="479862"/>
                </a:cubicBezTo>
                <a:cubicBezTo>
                  <a:pt x="3476875" y="481332"/>
                  <a:pt x="3466631" y="477995"/>
                  <a:pt x="3458637" y="471409"/>
                </a:cubicBezTo>
                <a:lnTo>
                  <a:pt x="3446841" y="449915"/>
                </a:lnTo>
                <a:lnTo>
                  <a:pt x="3445977" y="441350"/>
                </a:lnTo>
                <a:cubicBezTo>
                  <a:pt x="3402338" y="228090"/>
                  <a:pt x="3213646" y="67668"/>
                  <a:pt x="2987485" y="67668"/>
                </a:cubicBezTo>
                <a:lnTo>
                  <a:pt x="539485" y="67668"/>
                </a:lnTo>
                <a:cubicBezTo>
                  <a:pt x="281016" y="67668"/>
                  <a:pt x="71485" y="277199"/>
                  <a:pt x="71485" y="535668"/>
                </a:cubicBezTo>
                <a:cubicBezTo>
                  <a:pt x="71485" y="794137"/>
                  <a:pt x="281016" y="1003668"/>
                  <a:pt x="539485" y="1003668"/>
                </a:cubicBezTo>
                <a:lnTo>
                  <a:pt x="2987485" y="1003668"/>
                </a:lnTo>
                <a:cubicBezTo>
                  <a:pt x="3157106" y="1003668"/>
                  <a:pt x="3305650" y="913431"/>
                  <a:pt x="3387732" y="778344"/>
                </a:cubicBezTo>
                <a:lnTo>
                  <a:pt x="3445364" y="631548"/>
                </a:lnTo>
                <a:lnTo>
                  <a:pt x="3457103" y="614885"/>
                </a:lnTo>
                <a:cubicBezTo>
                  <a:pt x="3465782" y="609232"/>
                  <a:pt x="3476335" y="607059"/>
                  <a:pt x="3486705" y="609702"/>
                </a:cubicBezTo>
                <a:cubicBezTo>
                  <a:pt x="3497073" y="612345"/>
                  <a:pt x="3505298" y="619305"/>
                  <a:pt x="3510212" y="628423"/>
                </a:cubicBezTo>
                <a:lnTo>
                  <a:pt x="3513113" y="653643"/>
                </a:lnTo>
                <a:lnTo>
                  <a:pt x="3489815" y="732084"/>
                </a:lnTo>
                <a:cubicBezTo>
                  <a:pt x="3411475" y="930754"/>
                  <a:pt x="3217807" y="1071336"/>
                  <a:pt x="2991303" y="1071336"/>
                </a:cubicBezTo>
                <a:lnTo>
                  <a:pt x="535668" y="1071336"/>
                </a:lnTo>
                <a:cubicBezTo>
                  <a:pt x="239827" y="1071336"/>
                  <a:pt x="0" y="831509"/>
                  <a:pt x="0" y="535668"/>
                </a:cubicBezTo>
                <a:cubicBezTo>
                  <a:pt x="0" y="239827"/>
                  <a:pt x="239827" y="0"/>
                  <a:pt x="535668" y="0"/>
                </a:cubicBezTo>
                <a:close/>
              </a:path>
            </a:pathLst>
          </a:custGeom>
          <a:solidFill>
            <a:srgbClr val="FFA351"/>
          </a:solidFill>
          <a:ln cap="flat" cmpd="sng" w="9525">
            <a:solidFill>
              <a:srgbClr val="FFA3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Trello</a:t>
            </a:r>
            <a:endParaRPr sz="1200"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프로젝트</a:t>
            </a:r>
            <a:endParaRPr sz="1100"/>
          </a:p>
        </p:txBody>
      </p:sp>
      <p:cxnSp>
        <p:nvCxnSpPr>
          <p:cNvPr id="136" name="Google Shape;136;p18"/>
          <p:cNvCxnSpPr>
            <a:stCxn id="135" idx="4"/>
            <a:endCxn id="134" idx="2"/>
          </p:cNvCxnSpPr>
          <p:nvPr/>
        </p:nvCxnSpPr>
        <p:spPr>
          <a:xfrm flipH="1" rot="-5400000">
            <a:off x="5293629" y="1381164"/>
            <a:ext cx="1404000" cy="1027500"/>
          </a:xfrm>
          <a:prstGeom prst="curvedConnector3">
            <a:avLst>
              <a:gd fmla="val -2" name="adj1"/>
            </a:avLst>
          </a:prstGeom>
          <a:noFill/>
          <a:ln cap="rnd" cmpd="sng" w="25400">
            <a:solidFill>
              <a:srgbClr val="FFA35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37" name="Google Shape;137;p18"/>
          <p:cNvSpPr/>
          <p:nvPr/>
        </p:nvSpPr>
        <p:spPr>
          <a:xfrm>
            <a:off x="2562950" y="2031406"/>
            <a:ext cx="2919659" cy="969559"/>
          </a:xfrm>
          <a:custGeom>
            <a:rect b="b" l="l" r="r" t="t"/>
            <a:pathLst>
              <a:path extrusionOk="0" h="1071336" w="3517661">
                <a:moveTo>
                  <a:pt x="535668" y="0"/>
                </a:moveTo>
                <a:lnTo>
                  <a:pt x="2991303" y="0"/>
                </a:lnTo>
                <a:cubicBezTo>
                  <a:pt x="3250164" y="0"/>
                  <a:pt x="3466139" y="183618"/>
                  <a:pt x="3516088" y="427713"/>
                </a:cubicBezTo>
                <a:lnTo>
                  <a:pt x="3517661" y="443309"/>
                </a:lnTo>
                <a:lnTo>
                  <a:pt x="3512924" y="463879"/>
                </a:lnTo>
                <a:cubicBezTo>
                  <a:pt x="3507024" y="472393"/>
                  <a:pt x="3498074" y="478392"/>
                  <a:pt x="3487474" y="479862"/>
                </a:cubicBezTo>
                <a:cubicBezTo>
                  <a:pt x="3476875" y="481332"/>
                  <a:pt x="3466631" y="477995"/>
                  <a:pt x="3458637" y="471409"/>
                </a:cubicBezTo>
                <a:lnTo>
                  <a:pt x="3446841" y="449915"/>
                </a:lnTo>
                <a:lnTo>
                  <a:pt x="3445977" y="441350"/>
                </a:lnTo>
                <a:cubicBezTo>
                  <a:pt x="3402338" y="228090"/>
                  <a:pt x="3213646" y="67668"/>
                  <a:pt x="2987485" y="67668"/>
                </a:cubicBezTo>
                <a:lnTo>
                  <a:pt x="539485" y="67668"/>
                </a:lnTo>
                <a:cubicBezTo>
                  <a:pt x="281016" y="67668"/>
                  <a:pt x="71485" y="277199"/>
                  <a:pt x="71485" y="535668"/>
                </a:cubicBezTo>
                <a:cubicBezTo>
                  <a:pt x="71485" y="794137"/>
                  <a:pt x="281016" y="1003668"/>
                  <a:pt x="539485" y="1003668"/>
                </a:cubicBezTo>
                <a:lnTo>
                  <a:pt x="2987485" y="1003668"/>
                </a:lnTo>
                <a:cubicBezTo>
                  <a:pt x="3157106" y="1003668"/>
                  <a:pt x="3305650" y="913431"/>
                  <a:pt x="3387732" y="778344"/>
                </a:cubicBezTo>
                <a:lnTo>
                  <a:pt x="3445364" y="631548"/>
                </a:lnTo>
                <a:lnTo>
                  <a:pt x="3457103" y="614885"/>
                </a:lnTo>
                <a:cubicBezTo>
                  <a:pt x="3465782" y="609232"/>
                  <a:pt x="3476335" y="607059"/>
                  <a:pt x="3486705" y="609702"/>
                </a:cubicBezTo>
                <a:cubicBezTo>
                  <a:pt x="3497073" y="612345"/>
                  <a:pt x="3505298" y="619305"/>
                  <a:pt x="3510212" y="628423"/>
                </a:cubicBezTo>
                <a:lnTo>
                  <a:pt x="3513113" y="653643"/>
                </a:lnTo>
                <a:lnTo>
                  <a:pt x="3489815" y="732084"/>
                </a:lnTo>
                <a:cubicBezTo>
                  <a:pt x="3411475" y="930754"/>
                  <a:pt x="3217807" y="1071336"/>
                  <a:pt x="2991303" y="1071336"/>
                </a:cubicBezTo>
                <a:lnTo>
                  <a:pt x="535668" y="1071336"/>
                </a:lnTo>
                <a:cubicBezTo>
                  <a:pt x="239827" y="1071336"/>
                  <a:pt x="0" y="831509"/>
                  <a:pt x="0" y="535668"/>
                </a:cubicBezTo>
                <a:cubicBezTo>
                  <a:pt x="0" y="239827"/>
                  <a:pt x="239827" y="0"/>
                  <a:pt x="535668" y="0"/>
                </a:cubicBezTo>
                <a:close/>
              </a:path>
            </a:pathLst>
          </a:custGeom>
          <a:solidFill>
            <a:srgbClr val="FF6F3F"/>
          </a:solidFill>
          <a:ln cap="flat" cmpd="sng" w="9525">
            <a:solidFill>
              <a:srgbClr val="FF6F3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Earthtory / WishBeen</a:t>
            </a:r>
            <a:endParaRPr sz="1200"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여행</a:t>
            </a:r>
            <a:endParaRPr sz="1100"/>
          </a:p>
        </p:txBody>
      </p:sp>
      <p:sp>
        <p:nvSpPr>
          <p:cNvPr id="138" name="Google Shape;138;p18"/>
          <p:cNvSpPr/>
          <p:nvPr/>
        </p:nvSpPr>
        <p:spPr>
          <a:xfrm>
            <a:off x="2562950" y="3290357"/>
            <a:ext cx="2919659" cy="969559"/>
          </a:xfrm>
          <a:custGeom>
            <a:rect b="b" l="l" r="r" t="t"/>
            <a:pathLst>
              <a:path extrusionOk="0" h="1071336" w="3517661">
                <a:moveTo>
                  <a:pt x="535668" y="0"/>
                </a:moveTo>
                <a:lnTo>
                  <a:pt x="2991303" y="0"/>
                </a:lnTo>
                <a:cubicBezTo>
                  <a:pt x="3250164" y="0"/>
                  <a:pt x="3466139" y="183618"/>
                  <a:pt x="3516088" y="427713"/>
                </a:cubicBezTo>
                <a:lnTo>
                  <a:pt x="3517661" y="443309"/>
                </a:lnTo>
                <a:lnTo>
                  <a:pt x="3512924" y="463879"/>
                </a:lnTo>
                <a:cubicBezTo>
                  <a:pt x="3507024" y="472393"/>
                  <a:pt x="3498074" y="478392"/>
                  <a:pt x="3487474" y="479862"/>
                </a:cubicBezTo>
                <a:cubicBezTo>
                  <a:pt x="3476875" y="481332"/>
                  <a:pt x="3466631" y="477995"/>
                  <a:pt x="3458637" y="471409"/>
                </a:cubicBezTo>
                <a:lnTo>
                  <a:pt x="3446841" y="449915"/>
                </a:lnTo>
                <a:lnTo>
                  <a:pt x="3445977" y="441350"/>
                </a:lnTo>
                <a:cubicBezTo>
                  <a:pt x="3402338" y="228090"/>
                  <a:pt x="3213646" y="67668"/>
                  <a:pt x="2987485" y="67668"/>
                </a:cubicBezTo>
                <a:lnTo>
                  <a:pt x="539485" y="67668"/>
                </a:lnTo>
                <a:cubicBezTo>
                  <a:pt x="281016" y="67668"/>
                  <a:pt x="71485" y="277199"/>
                  <a:pt x="71485" y="535668"/>
                </a:cubicBezTo>
                <a:cubicBezTo>
                  <a:pt x="71485" y="794137"/>
                  <a:pt x="281016" y="1003668"/>
                  <a:pt x="539485" y="1003668"/>
                </a:cubicBezTo>
                <a:lnTo>
                  <a:pt x="2987485" y="1003668"/>
                </a:lnTo>
                <a:cubicBezTo>
                  <a:pt x="3157106" y="1003668"/>
                  <a:pt x="3305650" y="913431"/>
                  <a:pt x="3387732" y="778344"/>
                </a:cubicBezTo>
                <a:lnTo>
                  <a:pt x="3445364" y="631548"/>
                </a:lnTo>
                <a:lnTo>
                  <a:pt x="3457103" y="614885"/>
                </a:lnTo>
                <a:cubicBezTo>
                  <a:pt x="3465782" y="609232"/>
                  <a:pt x="3476335" y="607059"/>
                  <a:pt x="3486705" y="609702"/>
                </a:cubicBezTo>
                <a:cubicBezTo>
                  <a:pt x="3497073" y="612345"/>
                  <a:pt x="3505298" y="619305"/>
                  <a:pt x="3510212" y="628423"/>
                </a:cubicBezTo>
                <a:lnTo>
                  <a:pt x="3513113" y="653643"/>
                </a:lnTo>
                <a:lnTo>
                  <a:pt x="3489815" y="732084"/>
                </a:lnTo>
                <a:cubicBezTo>
                  <a:pt x="3411475" y="930754"/>
                  <a:pt x="3217807" y="1071336"/>
                  <a:pt x="2991303" y="1071336"/>
                </a:cubicBezTo>
                <a:lnTo>
                  <a:pt x="535668" y="1071336"/>
                </a:lnTo>
                <a:cubicBezTo>
                  <a:pt x="239827" y="1071336"/>
                  <a:pt x="0" y="831509"/>
                  <a:pt x="0" y="535668"/>
                </a:cubicBezTo>
                <a:cubicBezTo>
                  <a:pt x="0" y="239827"/>
                  <a:pt x="239827" y="0"/>
                  <a:pt x="535668" y="0"/>
                </a:cubicBezTo>
                <a:close/>
              </a:path>
            </a:pathLst>
          </a:custGeom>
          <a:solidFill>
            <a:srgbClr val="FFA351"/>
          </a:solidFill>
          <a:ln cap="flat" cmpd="sng" w="9525">
            <a:solidFill>
              <a:srgbClr val="FFA3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Tabling / 순번이</a:t>
            </a:r>
            <a:endParaRPr sz="1200"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음식관련</a:t>
            </a:r>
            <a:endParaRPr sz="1100"/>
          </a:p>
        </p:txBody>
      </p:sp>
      <p:cxnSp>
        <p:nvCxnSpPr>
          <p:cNvPr id="139" name="Google Shape;139;p18"/>
          <p:cNvCxnSpPr>
            <a:stCxn id="137" idx="16"/>
            <a:endCxn id="134" idx="2"/>
          </p:cNvCxnSpPr>
          <p:nvPr/>
        </p:nvCxnSpPr>
        <p:spPr>
          <a:xfrm>
            <a:off x="5435679" y="2588514"/>
            <a:ext cx="1073700" cy="8400"/>
          </a:xfrm>
          <a:prstGeom prst="curvedConnector3">
            <a:avLst>
              <a:gd fmla="val 49997" name="adj1"/>
            </a:avLst>
          </a:prstGeom>
          <a:noFill/>
          <a:ln cap="rnd" cmpd="sng" w="25400">
            <a:solidFill>
              <a:srgbClr val="FF6F3F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40" name="Google Shape;140;p18"/>
          <p:cNvCxnSpPr>
            <a:stCxn id="138" idx="5"/>
            <a:endCxn id="134" idx="2"/>
          </p:cNvCxnSpPr>
          <p:nvPr/>
        </p:nvCxnSpPr>
        <p:spPr>
          <a:xfrm rot="-5400000">
            <a:off x="5420979" y="2636814"/>
            <a:ext cx="1128300" cy="1048500"/>
          </a:xfrm>
          <a:prstGeom prst="curvedConnector3">
            <a:avLst>
              <a:gd fmla="val 2" name="adj1"/>
            </a:avLst>
          </a:prstGeom>
          <a:noFill/>
          <a:ln cap="rnd" cmpd="sng" w="25400">
            <a:solidFill>
              <a:srgbClr val="FFA35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41" name="Google Shape;141;p18"/>
          <p:cNvSpPr/>
          <p:nvPr/>
        </p:nvSpPr>
        <p:spPr>
          <a:xfrm>
            <a:off x="7081138" y="2470463"/>
            <a:ext cx="11292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rgbClr val="595959"/>
                </a:solidFill>
                <a:latin typeface="Jua"/>
                <a:ea typeface="Jua"/>
                <a:cs typeface="Jua"/>
                <a:sym typeface="Jua"/>
              </a:rPr>
              <a:t>맛집의 민족</a:t>
            </a:r>
            <a:endParaRPr b="1" sz="1600">
              <a:solidFill>
                <a:srgbClr val="595959"/>
              </a:solidFill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142" name="Google Shape;14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3913" y="2411688"/>
            <a:ext cx="360000" cy="36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" name="Google Shape;143;p18"/>
          <p:cNvGrpSpPr/>
          <p:nvPr/>
        </p:nvGrpSpPr>
        <p:grpSpPr>
          <a:xfrm>
            <a:off x="141850" y="1844025"/>
            <a:ext cx="1156953" cy="318982"/>
            <a:chOff x="141850" y="1844025"/>
            <a:chExt cx="1156953" cy="318982"/>
          </a:xfrm>
        </p:grpSpPr>
        <p:sp>
          <p:nvSpPr>
            <p:cNvPr id="144" name="Google Shape;144;p18"/>
            <p:cNvSpPr/>
            <p:nvPr/>
          </p:nvSpPr>
          <p:spPr>
            <a:xfrm rot="-5400000">
              <a:off x="992953" y="1849875"/>
              <a:ext cx="311700" cy="300000"/>
            </a:xfrm>
            <a:prstGeom prst="round2SameRect">
              <a:avLst>
                <a:gd fmla="val 0" name="adj1"/>
                <a:gd fmla="val 50000" name="adj2"/>
              </a:avLst>
            </a:prstGeom>
            <a:solidFill>
              <a:srgbClr val="FEF5C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145" name="Google Shape;145;p18"/>
            <p:cNvGrpSpPr/>
            <p:nvPr/>
          </p:nvGrpSpPr>
          <p:grpSpPr>
            <a:xfrm>
              <a:off x="141850" y="1844025"/>
              <a:ext cx="1139750" cy="318982"/>
              <a:chOff x="141850" y="1844025"/>
              <a:chExt cx="1139750" cy="318982"/>
            </a:xfrm>
          </p:grpSpPr>
          <p:sp>
            <p:nvSpPr>
              <p:cNvPr id="146" name="Google Shape;146;p18"/>
              <p:cNvSpPr/>
              <p:nvPr/>
            </p:nvSpPr>
            <p:spPr>
              <a:xfrm rot="-5400000">
                <a:off x="414550" y="1571325"/>
                <a:ext cx="311700" cy="857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3F3F3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7" name="Google Shape;147;p18"/>
              <p:cNvSpPr/>
              <p:nvPr/>
            </p:nvSpPr>
            <p:spPr>
              <a:xfrm>
                <a:off x="295125" y="1851307"/>
                <a:ext cx="584400" cy="31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 sz="1000">
                    <a:solidFill>
                      <a:srgbClr val="434343"/>
                    </a:solidFill>
                  </a:rPr>
                  <a:t>Bench -</a:t>
                </a:r>
                <a:endParaRPr b="1" sz="1000">
                  <a:solidFill>
                    <a:srgbClr val="434343"/>
                  </a:solidFill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 sz="1000">
                    <a:solidFill>
                      <a:srgbClr val="434343"/>
                    </a:solidFill>
                  </a:rPr>
                  <a:t>marking</a:t>
                </a:r>
                <a:endParaRPr b="1" sz="1000">
                  <a:solidFill>
                    <a:srgbClr val="434343"/>
                  </a:solidFill>
                </a:endParaRPr>
              </a:p>
            </p:txBody>
          </p:sp>
          <p:sp>
            <p:nvSpPr>
              <p:cNvPr id="148" name="Google Shape;148;p18"/>
              <p:cNvSpPr txBox="1"/>
              <p:nvPr/>
            </p:nvSpPr>
            <p:spPr>
              <a:xfrm>
                <a:off x="961200" y="1908000"/>
                <a:ext cx="320400" cy="19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000"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9300" y="152400"/>
            <a:ext cx="7572300" cy="474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9"/>
          <p:cNvSpPr/>
          <p:nvPr/>
        </p:nvSpPr>
        <p:spPr>
          <a:xfrm>
            <a:off x="0" y="0"/>
            <a:ext cx="1419300" cy="5143500"/>
          </a:xfrm>
          <a:prstGeom prst="rect">
            <a:avLst/>
          </a:prstGeom>
          <a:solidFill>
            <a:srgbClr val="D4DB6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5" name="Google Shape;155;p19"/>
          <p:cNvSpPr/>
          <p:nvPr/>
        </p:nvSpPr>
        <p:spPr>
          <a:xfrm>
            <a:off x="180000" y="720000"/>
            <a:ext cx="10800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2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6" name="Google Shape;156;p19"/>
          <p:cNvSpPr txBox="1"/>
          <p:nvPr/>
        </p:nvSpPr>
        <p:spPr>
          <a:xfrm>
            <a:off x="5749850" y="2962975"/>
            <a:ext cx="3054900" cy="9486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000" lIns="18000" spcFirstLastPara="1" rIns="18000" wrap="square" tIns="1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Trello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/>
              <a:t>&lt;장점&gt;</a:t>
            </a:r>
            <a:endParaRPr b="1" sz="900"/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" sz="1000">
                <a:solidFill>
                  <a:schemeClr val="dk1"/>
                </a:solidFill>
              </a:rPr>
              <a:t>보드, 리스트, 카드</a:t>
            </a:r>
            <a:r>
              <a:rPr lang="ko" sz="1000">
                <a:solidFill>
                  <a:srgbClr val="666666"/>
                </a:solidFill>
              </a:rPr>
              <a:t> </a:t>
            </a:r>
            <a:r>
              <a:rPr lang="ko" sz="1000">
                <a:solidFill>
                  <a:schemeClr val="dk1"/>
                </a:solidFill>
              </a:rPr>
              <a:t>3가지만 알면 가능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" sz="1000">
                <a:solidFill>
                  <a:schemeClr val="dk1"/>
                </a:solidFill>
              </a:rPr>
              <a:t>우선순위 반영가능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" sz="1000">
                <a:solidFill>
                  <a:schemeClr val="dk1"/>
                </a:solidFill>
              </a:rPr>
              <a:t>댓글 기능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157" name="Google Shape;157;p19"/>
          <p:cNvGrpSpPr/>
          <p:nvPr/>
        </p:nvGrpSpPr>
        <p:grpSpPr>
          <a:xfrm>
            <a:off x="141850" y="1844025"/>
            <a:ext cx="1156953" cy="318982"/>
            <a:chOff x="141850" y="1844025"/>
            <a:chExt cx="1156953" cy="318982"/>
          </a:xfrm>
        </p:grpSpPr>
        <p:sp>
          <p:nvSpPr>
            <p:cNvPr id="158" name="Google Shape;158;p19"/>
            <p:cNvSpPr/>
            <p:nvPr/>
          </p:nvSpPr>
          <p:spPr>
            <a:xfrm rot="-5400000">
              <a:off x="992953" y="1849875"/>
              <a:ext cx="311700" cy="300000"/>
            </a:xfrm>
            <a:prstGeom prst="round2SameRect">
              <a:avLst>
                <a:gd fmla="val 0" name="adj1"/>
                <a:gd fmla="val 50000" name="adj2"/>
              </a:avLst>
            </a:prstGeom>
            <a:solidFill>
              <a:srgbClr val="FEF5C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159" name="Google Shape;159;p19"/>
            <p:cNvGrpSpPr/>
            <p:nvPr/>
          </p:nvGrpSpPr>
          <p:grpSpPr>
            <a:xfrm>
              <a:off x="141850" y="1844025"/>
              <a:ext cx="1139750" cy="318982"/>
              <a:chOff x="141850" y="1844025"/>
              <a:chExt cx="1139750" cy="318982"/>
            </a:xfrm>
          </p:grpSpPr>
          <p:sp>
            <p:nvSpPr>
              <p:cNvPr id="160" name="Google Shape;160;p19"/>
              <p:cNvSpPr/>
              <p:nvPr/>
            </p:nvSpPr>
            <p:spPr>
              <a:xfrm rot="-5400000">
                <a:off x="414550" y="1571325"/>
                <a:ext cx="311700" cy="857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3F3F3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61" name="Google Shape;161;p19"/>
              <p:cNvSpPr/>
              <p:nvPr/>
            </p:nvSpPr>
            <p:spPr>
              <a:xfrm>
                <a:off x="295125" y="1851307"/>
                <a:ext cx="584400" cy="31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 sz="1000">
                    <a:solidFill>
                      <a:srgbClr val="434343"/>
                    </a:solidFill>
                  </a:rPr>
                  <a:t>Bench -</a:t>
                </a:r>
                <a:endParaRPr b="1" sz="1000">
                  <a:solidFill>
                    <a:srgbClr val="434343"/>
                  </a:solidFill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 sz="1000">
                    <a:solidFill>
                      <a:srgbClr val="434343"/>
                    </a:solidFill>
                  </a:rPr>
                  <a:t>marking</a:t>
                </a:r>
                <a:endParaRPr b="1" sz="1000">
                  <a:solidFill>
                    <a:srgbClr val="434343"/>
                  </a:solidFill>
                </a:endParaRPr>
              </a:p>
            </p:txBody>
          </p:sp>
          <p:sp>
            <p:nvSpPr>
              <p:cNvPr id="162" name="Google Shape;162;p19"/>
              <p:cNvSpPr txBox="1"/>
              <p:nvPr/>
            </p:nvSpPr>
            <p:spPr>
              <a:xfrm>
                <a:off x="961200" y="1908000"/>
                <a:ext cx="320400" cy="19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 sz="1000">
                    <a:solidFill>
                      <a:srgbClr val="434343"/>
                    </a:solidFill>
                  </a:rPr>
                  <a:t>3-1</a:t>
                </a:r>
                <a:endParaRPr b="1" sz="1000"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163" name="Google Shape;163;p19"/>
          <p:cNvSpPr/>
          <p:nvPr/>
        </p:nvSpPr>
        <p:spPr>
          <a:xfrm>
            <a:off x="5754700" y="3939900"/>
            <a:ext cx="3046500" cy="956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000" lIns="18000" spcFirstLastPara="1" rIns="18000" wrap="square" tIns="1800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chemeClr val="dk1"/>
                </a:solidFill>
              </a:rPr>
              <a:t>&lt; 단점 &gt;</a:t>
            </a:r>
            <a:endParaRPr b="1" sz="9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" sz="1000">
                <a:solidFill>
                  <a:schemeClr val="dk1"/>
                </a:solidFill>
              </a:rPr>
              <a:t>유료버전이 아닌경우 팀보드 10개 제한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" sz="1000">
                <a:solidFill>
                  <a:schemeClr val="dk1"/>
                </a:solidFill>
              </a:rPr>
              <a:t>10MB이상의 큰파일은 유료버전이 아닌 이상 업로드 불가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" sz="1000" u="sng">
                <a:solidFill>
                  <a:schemeClr val="dk1"/>
                </a:solidFill>
              </a:rPr>
              <a:t>한국어 ver.이 없다.</a:t>
            </a:r>
            <a:endParaRPr sz="1000" u="sng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/>
          <p:nvPr/>
        </p:nvSpPr>
        <p:spPr>
          <a:xfrm>
            <a:off x="0" y="0"/>
            <a:ext cx="1419300" cy="5143500"/>
          </a:xfrm>
          <a:prstGeom prst="rect">
            <a:avLst/>
          </a:prstGeom>
          <a:solidFill>
            <a:srgbClr val="D4DB6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9" name="Google Shape;169;p20"/>
          <p:cNvSpPr/>
          <p:nvPr/>
        </p:nvSpPr>
        <p:spPr>
          <a:xfrm>
            <a:off x="180000" y="720000"/>
            <a:ext cx="10800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2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70" name="Google Shape;17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9300" y="97000"/>
            <a:ext cx="7724700" cy="484394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0"/>
          <p:cNvSpPr txBox="1"/>
          <p:nvPr/>
        </p:nvSpPr>
        <p:spPr>
          <a:xfrm>
            <a:off x="5978450" y="2886775"/>
            <a:ext cx="3054900" cy="1162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000" lIns="18000" spcFirstLastPara="1" rIns="18000" wrap="square" tIns="1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Wishbeen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/>
              <a:t>&lt;장점&gt;</a:t>
            </a:r>
            <a:endParaRPr b="1" sz="900"/>
          </a:p>
          <a:p>
            <a:pPr indent="-57150" lvl="0" marL="230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-"/>
            </a:pPr>
            <a:r>
              <a:rPr lang="ko" sz="900">
                <a:solidFill>
                  <a:schemeClr val="dk1"/>
                </a:solidFill>
              </a:rPr>
              <a:t> 예산계획을 항목별로 일정과 함께 세울 수 있다.(여러 나라 돈으로 입력해도 한국돈으로 자동계산되어 합산금액을 보여준다.)</a:t>
            </a:r>
            <a:endParaRPr sz="900">
              <a:solidFill>
                <a:schemeClr val="dk1"/>
              </a:solidFill>
            </a:endParaRPr>
          </a:p>
          <a:p>
            <a:pPr indent="-57150" lvl="0" marL="230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-"/>
            </a:pPr>
            <a:r>
              <a:rPr lang="ko" sz="900">
                <a:solidFill>
                  <a:schemeClr val="dk1"/>
                </a:solidFill>
              </a:rPr>
              <a:t> </a:t>
            </a:r>
            <a:r>
              <a:rPr lang="ko" sz="900">
                <a:solidFill>
                  <a:schemeClr val="dk1"/>
                </a:solidFill>
              </a:rPr>
              <a:t>여행 장소를 추가할 때 앞에 저장한 장소와 근접한 관광지순으로 리스트를 보여준다.</a:t>
            </a:r>
            <a:endParaRPr sz="9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72" name="Google Shape;172;p20"/>
          <p:cNvSpPr/>
          <p:nvPr/>
        </p:nvSpPr>
        <p:spPr>
          <a:xfrm>
            <a:off x="5983300" y="4049575"/>
            <a:ext cx="3046500" cy="846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000" lIns="18000" spcFirstLastPara="1" rIns="18000" wrap="square" tIns="1800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chemeClr val="dk1"/>
                </a:solidFill>
              </a:rPr>
              <a:t>&lt; 단점 &gt;</a:t>
            </a:r>
            <a:endParaRPr b="1" sz="900">
              <a:solidFill>
                <a:schemeClr val="dk1"/>
              </a:solidFill>
            </a:endParaRPr>
          </a:p>
          <a:p>
            <a:pPr indent="-57150" lvl="0" marL="2303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-"/>
            </a:pPr>
            <a:r>
              <a:rPr lang="ko" sz="900">
                <a:solidFill>
                  <a:schemeClr val="dk1"/>
                </a:solidFill>
              </a:rPr>
              <a:t> 관광지나 맛집검색이 트리플만큼 편하지 않다.</a:t>
            </a:r>
            <a:endParaRPr sz="900">
              <a:solidFill>
                <a:schemeClr val="dk1"/>
              </a:solidFill>
            </a:endParaRPr>
          </a:p>
          <a:p>
            <a:pPr indent="-57150" lvl="0" marL="2303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-"/>
            </a:pPr>
            <a:r>
              <a:rPr lang="ko" sz="900">
                <a:solidFill>
                  <a:schemeClr val="dk1"/>
                </a:solidFill>
              </a:rPr>
              <a:t> </a:t>
            </a:r>
            <a:r>
              <a:rPr lang="ko" sz="900">
                <a:solidFill>
                  <a:schemeClr val="dk1"/>
                </a:solidFill>
              </a:rPr>
              <a:t>컴퓨터에서 더 원활하게 사용하길 권장한다.</a:t>
            </a:r>
            <a:endParaRPr sz="900" u="sng"/>
          </a:p>
        </p:txBody>
      </p:sp>
      <p:grpSp>
        <p:nvGrpSpPr>
          <p:cNvPr id="173" name="Google Shape;173;p20"/>
          <p:cNvGrpSpPr/>
          <p:nvPr/>
        </p:nvGrpSpPr>
        <p:grpSpPr>
          <a:xfrm>
            <a:off x="141850" y="1844025"/>
            <a:ext cx="1156953" cy="318982"/>
            <a:chOff x="141850" y="1844025"/>
            <a:chExt cx="1156953" cy="318982"/>
          </a:xfrm>
        </p:grpSpPr>
        <p:sp>
          <p:nvSpPr>
            <p:cNvPr id="174" name="Google Shape;174;p20"/>
            <p:cNvSpPr/>
            <p:nvPr/>
          </p:nvSpPr>
          <p:spPr>
            <a:xfrm rot="-5400000">
              <a:off x="992953" y="1849875"/>
              <a:ext cx="311700" cy="300000"/>
            </a:xfrm>
            <a:prstGeom prst="round2SameRect">
              <a:avLst>
                <a:gd fmla="val 0" name="adj1"/>
                <a:gd fmla="val 50000" name="adj2"/>
              </a:avLst>
            </a:prstGeom>
            <a:solidFill>
              <a:srgbClr val="FEF5C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175" name="Google Shape;175;p20"/>
            <p:cNvGrpSpPr/>
            <p:nvPr/>
          </p:nvGrpSpPr>
          <p:grpSpPr>
            <a:xfrm>
              <a:off x="141850" y="1844025"/>
              <a:ext cx="1139750" cy="318982"/>
              <a:chOff x="141850" y="1844025"/>
              <a:chExt cx="1139750" cy="318982"/>
            </a:xfrm>
          </p:grpSpPr>
          <p:sp>
            <p:nvSpPr>
              <p:cNvPr id="176" name="Google Shape;176;p20"/>
              <p:cNvSpPr/>
              <p:nvPr/>
            </p:nvSpPr>
            <p:spPr>
              <a:xfrm rot="-5400000">
                <a:off x="414550" y="1571325"/>
                <a:ext cx="311700" cy="857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3F3F3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77" name="Google Shape;177;p20"/>
              <p:cNvSpPr/>
              <p:nvPr/>
            </p:nvSpPr>
            <p:spPr>
              <a:xfrm>
                <a:off x="295125" y="1851307"/>
                <a:ext cx="584400" cy="31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 sz="1000">
                    <a:solidFill>
                      <a:srgbClr val="434343"/>
                    </a:solidFill>
                  </a:rPr>
                  <a:t>Bench -</a:t>
                </a:r>
                <a:endParaRPr b="1" sz="1000">
                  <a:solidFill>
                    <a:srgbClr val="434343"/>
                  </a:solidFill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 sz="1000">
                    <a:solidFill>
                      <a:srgbClr val="434343"/>
                    </a:solidFill>
                  </a:rPr>
                  <a:t>marking</a:t>
                </a:r>
                <a:endParaRPr b="1" sz="1000">
                  <a:solidFill>
                    <a:srgbClr val="434343"/>
                  </a:solidFill>
                </a:endParaRPr>
              </a:p>
            </p:txBody>
          </p:sp>
          <p:sp>
            <p:nvSpPr>
              <p:cNvPr id="178" name="Google Shape;178;p20"/>
              <p:cNvSpPr txBox="1"/>
              <p:nvPr/>
            </p:nvSpPr>
            <p:spPr>
              <a:xfrm>
                <a:off x="961200" y="1908000"/>
                <a:ext cx="320400" cy="19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 sz="1000">
                    <a:solidFill>
                      <a:srgbClr val="434343"/>
                    </a:solidFill>
                  </a:rPr>
                  <a:t>3-2</a:t>
                </a:r>
                <a:endParaRPr b="1" sz="1000"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/>
          <p:nvPr/>
        </p:nvSpPr>
        <p:spPr>
          <a:xfrm>
            <a:off x="0" y="0"/>
            <a:ext cx="1419300" cy="5143500"/>
          </a:xfrm>
          <a:prstGeom prst="rect">
            <a:avLst/>
          </a:prstGeom>
          <a:solidFill>
            <a:srgbClr val="D4DB6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4" name="Google Shape;184;p21"/>
          <p:cNvSpPr/>
          <p:nvPr/>
        </p:nvSpPr>
        <p:spPr>
          <a:xfrm>
            <a:off x="180000" y="720000"/>
            <a:ext cx="10800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2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9300" y="2571750"/>
            <a:ext cx="5247500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9300" y="0"/>
            <a:ext cx="5247499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1"/>
          <p:cNvSpPr txBox="1"/>
          <p:nvPr/>
        </p:nvSpPr>
        <p:spPr>
          <a:xfrm>
            <a:off x="6054650" y="2880000"/>
            <a:ext cx="3054900" cy="9216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000" lIns="18000" spcFirstLastPara="1" rIns="18000" wrap="square" tIns="1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순번이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/>
              <a:t>&lt;장점&gt;</a:t>
            </a:r>
            <a:endParaRPr b="1" sz="900"/>
          </a:p>
          <a:p>
            <a:pPr indent="-63500" lvl="0" marL="230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" sz="1000">
                <a:solidFill>
                  <a:schemeClr val="dk1"/>
                </a:solidFill>
              </a:rPr>
              <a:t> 매장 방문없이 앱으로 접수, 매장 정보 조회</a:t>
            </a:r>
            <a:endParaRPr sz="1000">
              <a:solidFill>
                <a:schemeClr val="dk1"/>
              </a:solidFill>
            </a:endParaRPr>
          </a:p>
          <a:p>
            <a:pPr indent="-63500" lvl="0" marL="230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" sz="1000">
                <a:solidFill>
                  <a:schemeClr val="dk1"/>
                </a:solidFill>
              </a:rPr>
              <a:t> 실시간 대기 정보 조회</a:t>
            </a:r>
            <a:endParaRPr sz="1000">
              <a:solidFill>
                <a:schemeClr val="dk1"/>
              </a:solidFill>
            </a:endParaRPr>
          </a:p>
          <a:p>
            <a:pPr indent="-63500" lvl="0" marL="230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" sz="1000">
                <a:solidFill>
                  <a:schemeClr val="dk1"/>
                </a:solidFill>
              </a:rPr>
              <a:t> 입장 순서가 다가 올 경우 자동 알림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88" name="Google Shape;188;p21"/>
          <p:cNvSpPr/>
          <p:nvPr/>
        </p:nvSpPr>
        <p:spPr>
          <a:xfrm>
            <a:off x="6059500" y="3845875"/>
            <a:ext cx="3046500" cy="12504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000" lIns="18000" spcFirstLastPara="1" rIns="18000" wrap="square" tIns="1800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chemeClr val="dk1"/>
                </a:solidFill>
              </a:rPr>
              <a:t>&lt; 단점 &gt;</a:t>
            </a:r>
            <a:endParaRPr b="1" sz="900">
              <a:solidFill>
                <a:schemeClr val="dk1"/>
              </a:solidFill>
            </a:endParaRPr>
          </a:p>
          <a:p>
            <a:pPr indent="-63500" lvl="0" marL="230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" sz="1000">
                <a:solidFill>
                  <a:schemeClr val="dk1"/>
                </a:solidFill>
              </a:rPr>
              <a:t> 직원,고객의 연세가 있는 경우에는 이해가어렵고, 2g폰 또는 핸드폰을 안 가지고 오는 경우가 있어서 불편하다.</a:t>
            </a:r>
            <a:endParaRPr sz="1000">
              <a:solidFill>
                <a:schemeClr val="dk1"/>
              </a:solidFill>
            </a:endParaRPr>
          </a:p>
          <a:p>
            <a:pPr indent="-63500" lvl="0" marL="230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-"/>
            </a:pPr>
            <a:r>
              <a:rPr lang="ko" sz="1000">
                <a:solidFill>
                  <a:schemeClr val="dk1"/>
                </a:solidFill>
              </a:rPr>
              <a:t> </a:t>
            </a:r>
            <a:r>
              <a:rPr lang="ko" sz="1000">
                <a:solidFill>
                  <a:schemeClr val="dk1"/>
                </a:solidFill>
              </a:rPr>
              <a:t>카톡으로 전송이되어도 익숙하지 않아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       잘 보지 않게 되어 불편함이 있다.</a:t>
            </a:r>
            <a:endParaRPr sz="1000" u="sng"/>
          </a:p>
        </p:txBody>
      </p:sp>
      <p:grpSp>
        <p:nvGrpSpPr>
          <p:cNvPr id="189" name="Google Shape;189;p21"/>
          <p:cNvGrpSpPr/>
          <p:nvPr/>
        </p:nvGrpSpPr>
        <p:grpSpPr>
          <a:xfrm>
            <a:off x="141850" y="1844025"/>
            <a:ext cx="1156953" cy="318982"/>
            <a:chOff x="141850" y="1844025"/>
            <a:chExt cx="1156953" cy="318982"/>
          </a:xfrm>
        </p:grpSpPr>
        <p:sp>
          <p:nvSpPr>
            <p:cNvPr id="190" name="Google Shape;190;p21"/>
            <p:cNvSpPr/>
            <p:nvPr/>
          </p:nvSpPr>
          <p:spPr>
            <a:xfrm rot="-5400000">
              <a:off x="992953" y="1849875"/>
              <a:ext cx="311700" cy="300000"/>
            </a:xfrm>
            <a:prstGeom prst="round2SameRect">
              <a:avLst>
                <a:gd fmla="val 0" name="adj1"/>
                <a:gd fmla="val 50000" name="adj2"/>
              </a:avLst>
            </a:prstGeom>
            <a:solidFill>
              <a:srgbClr val="FEF5C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191" name="Google Shape;191;p21"/>
            <p:cNvGrpSpPr/>
            <p:nvPr/>
          </p:nvGrpSpPr>
          <p:grpSpPr>
            <a:xfrm>
              <a:off x="141850" y="1844025"/>
              <a:ext cx="1139750" cy="318982"/>
              <a:chOff x="141850" y="1844025"/>
              <a:chExt cx="1139750" cy="318982"/>
            </a:xfrm>
          </p:grpSpPr>
          <p:sp>
            <p:nvSpPr>
              <p:cNvPr id="192" name="Google Shape;192;p21"/>
              <p:cNvSpPr/>
              <p:nvPr/>
            </p:nvSpPr>
            <p:spPr>
              <a:xfrm rot="-5400000">
                <a:off x="414550" y="1571325"/>
                <a:ext cx="311700" cy="857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3F3F3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93" name="Google Shape;193;p21"/>
              <p:cNvSpPr/>
              <p:nvPr/>
            </p:nvSpPr>
            <p:spPr>
              <a:xfrm>
                <a:off x="295125" y="1851307"/>
                <a:ext cx="584400" cy="31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 sz="1000">
                    <a:solidFill>
                      <a:srgbClr val="434343"/>
                    </a:solidFill>
                  </a:rPr>
                  <a:t>Bench -</a:t>
                </a:r>
                <a:endParaRPr b="1" sz="1000">
                  <a:solidFill>
                    <a:srgbClr val="434343"/>
                  </a:solidFill>
                </a:endParaRPr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 sz="1000">
                    <a:solidFill>
                      <a:srgbClr val="434343"/>
                    </a:solidFill>
                  </a:rPr>
                  <a:t>marking</a:t>
                </a:r>
                <a:endParaRPr b="1" sz="1000">
                  <a:solidFill>
                    <a:srgbClr val="434343"/>
                  </a:solidFill>
                </a:endParaRPr>
              </a:p>
            </p:txBody>
          </p:sp>
          <p:sp>
            <p:nvSpPr>
              <p:cNvPr id="194" name="Google Shape;194;p21"/>
              <p:cNvSpPr txBox="1"/>
              <p:nvPr/>
            </p:nvSpPr>
            <p:spPr>
              <a:xfrm>
                <a:off x="961200" y="1908000"/>
                <a:ext cx="320400" cy="19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 sz="1000">
                    <a:solidFill>
                      <a:srgbClr val="434343"/>
                    </a:solidFill>
                  </a:rPr>
                  <a:t>3-3</a:t>
                </a:r>
                <a:endParaRPr b="1" sz="1000"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/>
          <p:nvPr/>
        </p:nvSpPr>
        <p:spPr>
          <a:xfrm>
            <a:off x="0" y="0"/>
            <a:ext cx="1419300" cy="5143500"/>
          </a:xfrm>
          <a:prstGeom prst="rect">
            <a:avLst/>
          </a:prstGeom>
          <a:solidFill>
            <a:srgbClr val="D4DB6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0" name="Google Shape;200;p22"/>
          <p:cNvSpPr/>
          <p:nvPr/>
        </p:nvSpPr>
        <p:spPr>
          <a:xfrm>
            <a:off x="180000" y="720000"/>
            <a:ext cx="1080000" cy="1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21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01" name="Google Shape;201;p22"/>
          <p:cNvGrpSpPr/>
          <p:nvPr/>
        </p:nvGrpSpPr>
        <p:grpSpPr>
          <a:xfrm flipH="1" rot="305649">
            <a:off x="2053195" y="676831"/>
            <a:ext cx="1563468" cy="737900"/>
            <a:chOff x="7402830" y="2597653"/>
            <a:chExt cx="2084450" cy="983784"/>
          </a:xfrm>
        </p:grpSpPr>
        <p:sp>
          <p:nvSpPr>
            <p:cNvPr id="202" name="Google Shape;202;p22"/>
            <p:cNvSpPr/>
            <p:nvPr/>
          </p:nvSpPr>
          <p:spPr>
            <a:xfrm flipH="1">
              <a:off x="7402830" y="2708910"/>
              <a:ext cx="533400" cy="800100"/>
            </a:xfrm>
            <a:prstGeom prst="snip1Rect">
              <a:avLst>
                <a:gd fmla="val 50000" name="adj"/>
              </a:avLst>
            </a:prstGeom>
            <a:solidFill>
              <a:srgbClr val="6A6F7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3" name="Google Shape;203;p22"/>
            <p:cNvSpPr/>
            <p:nvPr/>
          </p:nvSpPr>
          <p:spPr>
            <a:xfrm rot="1286573">
              <a:off x="7537890" y="2923809"/>
              <a:ext cx="1647001" cy="369355"/>
            </a:xfrm>
            <a:prstGeom prst="parallelogram">
              <a:avLst>
                <a:gd fmla="val 55954" name="adj"/>
              </a:avLst>
            </a:prstGeom>
            <a:gradFill>
              <a:gsLst>
                <a:gs pos="0">
                  <a:srgbClr val="000000">
                    <a:alpha val="24705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4" name="Google Shape;204;p22"/>
            <p:cNvSpPr/>
            <p:nvPr/>
          </p:nvSpPr>
          <p:spPr>
            <a:xfrm rot="351079">
              <a:off x="7419879" y="2701398"/>
              <a:ext cx="2054002" cy="369110"/>
            </a:xfrm>
            <a:prstGeom prst="parallelogram">
              <a:avLst>
                <a:gd fmla="val 61667" name="adj"/>
              </a:avLst>
            </a:prstGeom>
            <a:solidFill>
              <a:srgbClr val="6A6F7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React</a:t>
              </a:r>
              <a:endParaRPr b="1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205" name="Google Shape;205;p22"/>
          <p:cNvGrpSpPr/>
          <p:nvPr/>
        </p:nvGrpSpPr>
        <p:grpSpPr>
          <a:xfrm flipH="1">
            <a:off x="2088854" y="2248973"/>
            <a:ext cx="1563336" cy="737838"/>
            <a:chOff x="7402831" y="2597653"/>
            <a:chExt cx="2084448" cy="983784"/>
          </a:xfrm>
        </p:grpSpPr>
        <p:sp>
          <p:nvSpPr>
            <p:cNvPr id="206" name="Google Shape;206;p22"/>
            <p:cNvSpPr/>
            <p:nvPr/>
          </p:nvSpPr>
          <p:spPr>
            <a:xfrm flipH="1">
              <a:off x="7402831" y="2708910"/>
              <a:ext cx="533400" cy="800100"/>
            </a:xfrm>
            <a:prstGeom prst="snip1Rect">
              <a:avLst>
                <a:gd fmla="val 50000" name="adj"/>
              </a:avLst>
            </a:prstGeom>
            <a:solidFill>
              <a:srgbClr val="6A6F7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7" name="Google Shape;207;p22"/>
            <p:cNvSpPr/>
            <p:nvPr/>
          </p:nvSpPr>
          <p:spPr>
            <a:xfrm rot="1286573">
              <a:off x="7537890" y="2923809"/>
              <a:ext cx="1647001" cy="369355"/>
            </a:xfrm>
            <a:prstGeom prst="parallelogram">
              <a:avLst>
                <a:gd fmla="val 55954" name="adj"/>
              </a:avLst>
            </a:prstGeom>
            <a:gradFill>
              <a:gsLst>
                <a:gs pos="0">
                  <a:srgbClr val="000000">
                    <a:alpha val="24705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8" name="Google Shape;208;p22"/>
            <p:cNvSpPr/>
            <p:nvPr/>
          </p:nvSpPr>
          <p:spPr>
            <a:xfrm rot="351079">
              <a:off x="7419879" y="2701398"/>
              <a:ext cx="2054002" cy="369110"/>
            </a:xfrm>
            <a:prstGeom prst="parallelogram">
              <a:avLst>
                <a:gd fmla="val 61667" name="adj"/>
              </a:avLst>
            </a:prstGeom>
            <a:solidFill>
              <a:srgbClr val="6A6F7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Springboot</a:t>
              </a:r>
              <a:endParaRPr b="1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209" name="Google Shape;209;p22"/>
          <p:cNvGrpSpPr/>
          <p:nvPr/>
        </p:nvGrpSpPr>
        <p:grpSpPr>
          <a:xfrm flipH="1">
            <a:off x="2167436" y="3872986"/>
            <a:ext cx="1563336" cy="737838"/>
            <a:chOff x="7402831" y="2597653"/>
            <a:chExt cx="2084448" cy="983784"/>
          </a:xfrm>
        </p:grpSpPr>
        <p:sp>
          <p:nvSpPr>
            <p:cNvPr id="210" name="Google Shape;210;p22"/>
            <p:cNvSpPr/>
            <p:nvPr/>
          </p:nvSpPr>
          <p:spPr>
            <a:xfrm flipH="1">
              <a:off x="7402831" y="2708910"/>
              <a:ext cx="533400" cy="800100"/>
            </a:xfrm>
            <a:prstGeom prst="snip1Rect">
              <a:avLst>
                <a:gd fmla="val 50000" name="adj"/>
              </a:avLst>
            </a:prstGeom>
            <a:solidFill>
              <a:srgbClr val="6A6F7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1" name="Google Shape;211;p22"/>
            <p:cNvSpPr/>
            <p:nvPr/>
          </p:nvSpPr>
          <p:spPr>
            <a:xfrm rot="1286573">
              <a:off x="7537890" y="2923809"/>
              <a:ext cx="1647001" cy="369355"/>
            </a:xfrm>
            <a:prstGeom prst="parallelogram">
              <a:avLst>
                <a:gd fmla="val 55954" name="adj"/>
              </a:avLst>
            </a:prstGeom>
            <a:gradFill>
              <a:gsLst>
                <a:gs pos="0">
                  <a:srgbClr val="000000">
                    <a:alpha val="24705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2" name="Google Shape;212;p22"/>
            <p:cNvSpPr/>
            <p:nvPr/>
          </p:nvSpPr>
          <p:spPr>
            <a:xfrm rot="351079">
              <a:off x="7419879" y="2701398"/>
              <a:ext cx="2054002" cy="369110"/>
            </a:xfrm>
            <a:prstGeom prst="parallelogram">
              <a:avLst>
                <a:gd fmla="val 61667" name="adj"/>
              </a:avLst>
            </a:prstGeom>
            <a:solidFill>
              <a:srgbClr val="6A6F7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200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DB / OS / Server</a:t>
              </a:r>
              <a:endParaRPr b="1" sz="12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aphicFrame>
        <p:nvGraphicFramePr>
          <p:cNvPr id="213" name="Google Shape;213;p22"/>
          <p:cNvGraphicFramePr/>
          <p:nvPr/>
        </p:nvGraphicFramePr>
        <p:xfrm>
          <a:off x="4023370" y="426958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{3B625A46-80E3-49AB-B733-9E29E8700652}</a:tableStyleId>
              </a:tblPr>
              <a:tblGrid>
                <a:gridCol w="1143825"/>
                <a:gridCol w="1143825"/>
                <a:gridCol w="1143825"/>
              </a:tblGrid>
              <a:tr h="3780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My SQL</a:t>
                      </a:r>
                      <a:endParaRPr sz="1100" u="none" cap="none" strike="noStrike"/>
                    </a:p>
                  </a:txBody>
                  <a:tcPr marT="34300" marB="34300" marR="68600" marL="686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1D3E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Mongo DB</a:t>
                      </a:r>
                      <a:endParaRPr sz="1100" u="none" cap="none" strike="noStrike"/>
                    </a:p>
                  </a:txBody>
                  <a:tcPr marT="34300" marB="34300" marR="68600" marL="686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1D3E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Maria</a:t>
                      </a:r>
                      <a:endParaRPr sz="1100" u="none" cap="none" strike="noStrike"/>
                    </a:p>
                  </a:txBody>
                  <a:tcPr marT="34300" marB="34300" marR="68600" marL="686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1D3E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4" name="Google Shape;214;p22"/>
          <p:cNvGraphicFramePr/>
          <p:nvPr/>
        </p:nvGraphicFramePr>
        <p:xfrm>
          <a:off x="4023370" y="381238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{3B625A46-80E3-49AB-B733-9E29E8700652}</a:tableStyleId>
              </a:tblPr>
              <a:tblGrid>
                <a:gridCol w="1179000"/>
                <a:gridCol w="1179000"/>
              </a:tblGrid>
              <a:tr h="3780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Window</a:t>
                      </a:r>
                      <a:endParaRPr sz="1100" u="none" cap="none" strike="noStrike"/>
                    </a:p>
                  </a:txBody>
                  <a:tcPr marT="34300" marB="34300" marR="68600" marL="686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CA8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/>
                        <a:t>Linux</a:t>
                      </a:r>
                      <a:endParaRPr sz="1100" u="none" cap="none" strike="noStrike"/>
                    </a:p>
                  </a:txBody>
                  <a:tcPr marT="34300" marB="34300" marR="68600" marL="686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CA8D"/>
                    </a:solidFill>
                  </a:tcPr>
                </a:tc>
              </a:tr>
            </a:tbl>
          </a:graphicData>
        </a:graphic>
      </p:graphicFrame>
      <p:pic>
        <p:nvPicPr>
          <p:cNvPr id="215" name="Google Shape;21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30765" y="438377"/>
            <a:ext cx="3744878" cy="1214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0785" y="2013639"/>
            <a:ext cx="3476625" cy="13620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2"/>
          <p:cNvSpPr/>
          <p:nvPr/>
        </p:nvSpPr>
        <p:spPr>
          <a:xfrm>
            <a:off x="180000" y="1800000"/>
            <a:ext cx="1080000" cy="360018"/>
          </a:xfrm>
          <a:prstGeom prst="flowChartTermina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3F3F3F"/>
                </a:solidFill>
              </a:rPr>
              <a:t>사용기술</a:t>
            </a:r>
            <a:endParaRPr b="1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